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261" r:id="rId3"/>
    <p:sldId id="257" r:id="rId4"/>
    <p:sldId id="258" r:id="rId5"/>
    <p:sldId id="260" r:id="rId6"/>
    <p:sldId id="259" r:id="rId7"/>
    <p:sldId id="283" r:id="rId8"/>
    <p:sldId id="284" r:id="rId9"/>
    <p:sldId id="285" r:id="rId10"/>
    <p:sldId id="286" r:id="rId11"/>
    <p:sldId id="287" r:id="rId12"/>
    <p:sldId id="282" r:id="rId13"/>
    <p:sldId id="302" r:id="rId14"/>
    <p:sldId id="301" r:id="rId15"/>
    <p:sldId id="303" r:id="rId16"/>
    <p:sldId id="306" r:id="rId17"/>
    <p:sldId id="307" r:id="rId18"/>
    <p:sldId id="308" r:id="rId19"/>
    <p:sldId id="314" r:id="rId20"/>
    <p:sldId id="315" r:id="rId21"/>
    <p:sldId id="316" r:id="rId22"/>
    <p:sldId id="317" r:id="rId23"/>
    <p:sldId id="318" r:id="rId24"/>
    <p:sldId id="319" r:id="rId25"/>
    <p:sldId id="309" r:id="rId26"/>
    <p:sldId id="310" r:id="rId27"/>
    <p:sldId id="311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70" r:id="rId36"/>
    <p:sldId id="279" r:id="rId37"/>
    <p:sldId id="271" r:id="rId38"/>
    <p:sldId id="272" r:id="rId39"/>
    <p:sldId id="278" r:id="rId40"/>
    <p:sldId id="273" r:id="rId41"/>
    <p:sldId id="274" r:id="rId42"/>
    <p:sldId id="275" r:id="rId43"/>
    <p:sldId id="276" r:id="rId44"/>
    <p:sldId id="280" r:id="rId45"/>
    <p:sldId id="277" r:id="rId46"/>
    <p:sldId id="281" r:id="rId47"/>
    <p:sldId id="296" r:id="rId48"/>
    <p:sldId id="297" r:id="rId49"/>
    <p:sldId id="299" r:id="rId50"/>
    <p:sldId id="298" r:id="rId51"/>
    <p:sldId id="300" r:id="rId52"/>
    <p:sldId id="304" r:id="rId53"/>
    <p:sldId id="305" r:id="rId54"/>
    <p:sldId id="313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AA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71"/>
    <p:restoredTop sz="78371"/>
  </p:normalViewPr>
  <p:slideViewPr>
    <p:cSldViewPr snapToGrid="0" snapToObjects="1">
      <p:cViewPr varScale="1">
        <p:scale>
          <a:sx n="91" d="100"/>
          <a:sy n="91" d="100"/>
        </p:scale>
        <p:origin x="1112" y="184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5B4BAC-781D-C040-9CF8-89A7AF5F2F72}" type="datetimeFigureOut">
              <a:rPr lang="en-US" smtClean="0"/>
              <a:t>1/16/20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B960C-55CE-C74E-ABD6-9DB11308A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58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9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46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65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Use a reusable water bottle and coffee mug</a:t>
            </a:r>
          </a:p>
          <a:p>
            <a:pPr rtl="0" fontAlgn="base"/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Bring a plate or </a:t>
            </a:r>
            <a:r>
              <a:rPr lang="en-CA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tupperware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you when you’re going to a seminar with food or a restaurant where you might have leftovers</a:t>
            </a:r>
          </a:p>
          <a:p>
            <a:pPr rtl="0" fontAlgn="base"/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Leave a cloth bag and an empty container in your bag so they’re ready whenever you have time to go shopping</a:t>
            </a:r>
          </a:p>
          <a:p>
            <a:pPr rtl="0" fontAlgn="base"/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When you buy fruits and veggies, don’t bother putting them in plastic bags</a:t>
            </a:r>
          </a:p>
          <a:p>
            <a:pPr rtl="0" fontAlgn="base"/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Avoid single-use versions of items like straws, muffin wrappers, aluminium foil, etc.; use alternatives like metal straws and silicone baking mats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9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90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689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70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526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32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13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93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670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481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270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859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827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689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412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210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315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88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24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br>
              <a:rPr lang="en-CA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434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4098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441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005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641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1245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Number 6 is the only plastic that is not able to be recycled.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611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705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738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329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054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933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848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371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972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96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134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608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823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830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02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06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07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13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534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43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B960C-55CE-C74E-ABD6-9DB11308A1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34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5187C-DC60-6E43-A044-D1F2B195F9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B8461A-1118-0547-B7BB-770C1FD39F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4624F-457A-E442-ADCB-5A976C580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E2271-8E1E-6646-B387-D49F43881379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C6876-404E-9B46-9ECF-725458118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72A82-91AC-BA4A-9988-63679615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0C1B-E7CB-E44C-8AF7-9498AB8BE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2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49798-F7F6-A843-B23F-B86CBBC6F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9AB21D-C35F-4A43-88A0-11A4802AEB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41FC1-B63D-ED40-AC0B-106598398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E2271-8E1E-6646-B387-D49F43881379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8D43B-0B05-C14E-A77D-A0C5DE98B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06AEE-7927-3E49-9EF7-893925A92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0C1B-E7CB-E44C-8AF7-9498AB8BE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44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104B81-DDA6-A84A-A852-271D9A02D7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9AA994-9783-EB42-A878-542A42A1DA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B2428-3454-F74A-892A-0A5C5EE5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E2271-8E1E-6646-B387-D49F43881379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CED81-9D08-6645-ADFF-F55218617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869E0-C523-0E47-9CB2-6C725925F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0C1B-E7CB-E44C-8AF7-9498AB8BE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64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DC606-2789-8F42-B37D-4BFE8DD76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B5F09-BFF3-4048-8903-C6B2879AB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76EFF-8287-0249-943B-C306B9D3F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E2271-8E1E-6646-B387-D49F43881379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74C49-5656-7949-AC8F-0567A705D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B93C9-AE00-E844-9BEB-5BE0A94EF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0C1B-E7CB-E44C-8AF7-9498AB8BE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40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D3829-2787-C747-9D2A-041F7AFBA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074D1-4F72-0240-81A5-D022977FD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01921-AD3A-C34E-A11D-E35C5A956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E2271-8E1E-6646-B387-D49F43881379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2032A-AF11-354E-8B7E-298DBDC65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E52F3-81A7-2D49-9BF8-9C63A8D6D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0C1B-E7CB-E44C-8AF7-9498AB8BE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86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D2DD9-86BE-BE4F-8B97-6432B1540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F9BBF-46F4-1348-B472-71F05CFD36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D92FB0-5E33-634A-8C20-76BA20665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A4477-F90A-BC4B-A592-49CC675EF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E2271-8E1E-6646-B387-D49F43881379}" type="datetimeFigureOut">
              <a:rPr lang="en-US" smtClean="0"/>
              <a:t>1/16/20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6C796-72F8-8944-9900-CE8F1B5E4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76D3F-4C80-174E-8028-41B85053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0C1B-E7CB-E44C-8AF7-9498AB8BE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99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0F9C-CB77-934F-92AD-7298C1BBE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29328-620A-CC4E-B6CF-372EEC334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5D7E4-7FD0-D14A-974C-3EF8F975D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2568-79DC-464F-AC15-6164583A85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D791A0-1740-A849-AA36-162B7C45A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3439C1-313D-D44E-A5CE-29A0FA56E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E2271-8E1E-6646-B387-D49F43881379}" type="datetimeFigureOut">
              <a:rPr lang="en-US" smtClean="0"/>
              <a:t>1/16/20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0274E6-CC46-0243-9C29-57F485107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2900EB-ED38-D546-8144-1150F5DCF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0C1B-E7CB-E44C-8AF7-9498AB8BE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9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009B4-65E2-D74A-8ED7-EBE9AD6B8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37085C-8F28-2C4A-BF46-F1C5E3CD6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E2271-8E1E-6646-B387-D49F43881379}" type="datetimeFigureOut">
              <a:rPr lang="en-US" smtClean="0"/>
              <a:t>1/16/20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62053F-E150-F54A-BCF1-8A7600CBB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A42130-1620-554B-B921-5E415984B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0C1B-E7CB-E44C-8AF7-9498AB8BE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89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415617-984E-DB44-9EA1-AADE4858B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E2271-8E1E-6646-B387-D49F43881379}" type="datetimeFigureOut">
              <a:rPr lang="en-US" smtClean="0"/>
              <a:t>1/16/20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D5C7FD-A83C-8947-8C3A-F909E496A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5F13F-EAAD-7F41-8DE5-37584970E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0C1B-E7CB-E44C-8AF7-9498AB8BE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05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71586-B529-1D41-B704-970B58956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0FAFE-BA20-7D41-B5BA-FBE7A2C24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DC715D-3A88-2D4D-B910-A197EC7FD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65C27-11D0-1044-A765-5A527CA0F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E2271-8E1E-6646-B387-D49F43881379}" type="datetimeFigureOut">
              <a:rPr lang="en-US" smtClean="0"/>
              <a:t>1/16/20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70A98-ACCC-B44B-8868-B1C0D5FDA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9ED4F1-6070-B24B-8644-5604B5721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0C1B-E7CB-E44C-8AF7-9498AB8BE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000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81BE1-4DC9-124A-ACAF-6FFC3C4B1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DE54AE-E927-BD4E-ACCE-D4A069BB5C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9890C8-3752-794C-9922-BBFE6B491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ED58F5-2D81-ED4B-BE82-EE0FD8480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E2271-8E1E-6646-B387-D49F43881379}" type="datetimeFigureOut">
              <a:rPr lang="en-US" smtClean="0"/>
              <a:t>1/16/20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1D47E-A5B1-9340-864E-EB885BC93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87B6A1-AA4A-454E-AE21-6816F7C89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40C1B-E7CB-E44C-8AF7-9498AB8BE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2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633EE8-19D4-2F4B-B7B5-DBE495EE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969A81-1A69-F94D-8859-548F7C285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88BC5-1637-4B4C-87D9-7A6CE2D77A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E2271-8E1E-6646-B387-D49F43881379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125E7-CF3D-9047-A5CD-FADD395277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10174-BBDC-F740-A4CA-DDF95813A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40C1B-E7CB-E44C-8AF7-9498AB8BE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88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ootprintcalculator.henkel.com/en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hyperlink" Target="https://sweetsimplevegan.com/2019/04/tips-for-storing-produce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urbed.com/a/how-to-live-sustainably?fbclid=IwAR10kSWV9pQkSs0p04KVK3nt6RYWWINameVopdJ4siX9epMQe6EKaYNXvsw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8.jpe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rashisfortossers.com/" TargetMode="External"/><Relationship Id="rId5" Type="http://schemas.openxmlformats.org/officeDocument/2006/relationships/hyperlink" Target="https://zerowastehome.com/" TargetMode="External"/><Relationship Id="rId4" Type="http://schemas.openxmlformats.org/officeDocument/2006/relationships/image" Target="../media/image4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ackagefreeshop.com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servicesenligne2.ville.montreal.qc.ca/sel/infocollectes/?lang=en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tiff"/><Relationship Id="rId3" Type="http://schemas.openxmlformats.org/officeDocument/2006/relationships/image" Target="../media/image64.tiff"/><Relationship Id="rId7" Type="http://schemas.openxmlformats.org/officeDocument/2006/relationships/image" Target="../media/image68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tiff"/><Relationship Id="rId5" Type="http://schemas.openxmlformats.org/officeDocument/2006/relationships/image" Target="../media/image66.tiff"/><Relationship Id="rId4" Type="http://schemas.openxmlformats.org/officeDocument/2006/relationships/image" Target="../media/image65.tiff"/><Relationship Id="rId9" Type="http://schemas.openxmlformats.org/officeDocument/2006/relationships/image" Target="../media/image70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ille.montreal.qc.ca/portal/page?_pageid=7237,75371938&amp;_dad=portal&amp;_schema=PORTAL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ville.montreal.qc.ca/pls/portal/docs/PAGE/ARROND_MHM_FR/MEDIA/DOCUMENTS/AIDE-MEMOIRE_RESIDUS_ALIMENTAIRES_0.PDF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ville.montreal.qc.ca/portal/page?_pageid=7237,75371897&amp;_dad=portal&amp;_schema=PORTAL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google.com/spreadsheets/d/1-gMl26kTXA7nNUXAodKd00JGNA8_cShDHhN9TjGZboY/edit#gid=0" TargetMode="External"/><Relationship Id="rId5" Type="http://schemas.openxmlformats.org/officeDocument/2006/relationships/image" Target="../media/image90.jpg"/><Relationship Id="rId4" Type="http://schemas.openxmlformats.org/officeDocument/2006/relationships/image" Target="../media/image8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mazon.ca/dp/B0061OUSWO/ref=ca_xb_dp_go_web_gl_biss" TargetMode="External"/><Relationship Id="rId3" Type="http://schemas.openxmlformats.org/officeDocument/2006/relationships/image" Target="../media/image93.jpeg"/><Relationship Id="rId7" Type="http://schemas.openxmlformats.org/officeDocument/2006/relationships/hyperlink" Target="https://drive.google.com/file/d/1K4JdgDkSPIdseMjcvC9wXjrKoFh5l1YY/view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overshootday.org/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4896AB2-0760-FD4C-B83D-CAE2AC343E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933" y="-2"/>
            <a:ext cx="12210735" cy="53800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0CCDAE-CF7B-1646-95D1-FC46AD3E9F23}"/>
              </a:ext>
            </a:extLst>
          </p:cNvPr>
          <p:cNvSpPr/>
          <p:nvPr/>
        </p:nvSpPr>
        <p:spPr>
          <a:xfrm>
            <a:off x="-49933" y="5380072"/>
            <a:ext cx="12241933" cy="147792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CF1191A-7DC4-EE4D-BE85-FD88A76BB50C}"/>
              </a:ext>
            </a:extLst>
          </p:cNvPr>
          <p:cNvSpPr txBox="1">
            <a:spLocks/>
          </p:cNvSpPr>
          <p:nvPr/>
        </p:nvSpPr>
        <p:spPr>
          <a:xfrm>
            <a:off x="838200" y="51060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A Collaboration by GSAN and Green Labs Initiative </a:t>
            </a:r>
          </a:p>
        </p:txBody>
      </p:sp>
    </p:spTree>
    <p:extLst>
      <p:ext uri="{BB962C8B-B14F-4D97-AF65-F5344CB8AC3E}">
        <p14:creationId xmlns:p14="http://schemas.microsoft.com/office/powerpoint/2010/main" val="3928339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82BE00-0636-1C46-B323-341E4BB6AA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638" y="0"/>
            <a:ext cx="841472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D81C37-AFCD-9341-BC68-F8D938A7A863}"/>
              </a:ext>
            </a:extLst>
          </p:cNvPr>
          <p:cNvSpPr/>
          <p:nvPr/>
        </p:nvSpPr>
        <p:spPr>
          <a:xfrm>
            <a:off x="8212347" y="2812211"/>
            <a:ext cx="1017917" cy="155276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743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08349-694F-A340-BDDF-5B590F5E6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8DC82-36A0-EA4E-944D-A6E551AAA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7CE648-320C-4D4F-BFD7-A3E81755CC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691"/>
            <a:ext cx="12192000" cy="65546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534A3E-28B7-9143-AE38-5CA0B65A3FDD}"/>
              </a:ext>
            </a:extLst>
          </p:cNvPr>
          <p:cNvSpPr/>
          <p:nvPr/>
        </p:nvSpPr>
        <p:spPr>
          <a:xfrm>
            <a:off x="7940297" y="658574"/>
            <a:ext cx="410073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CA" dirty="0">
                <a:hlinkClick r:id="rId4"/>
              </a:rPr>
              <a:t>https://footprintcalculator.henkel.com/en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253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A10F0-AA03-2B45-9E30-9BDB8FE79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052" y="1928711"/>
            <a:ext cx="5262735" cy="3000578"/>
          </a:xfrm>
        </p:spPr>
        <p:txBody>
          <a:bodyPr>
            <a:noAutofit/>
          </a:bodyPr>
          <a:lstStyle/>
          <a:p>
            <a:pPr algn="ctr"/>
            <a:r>
              <a:rPr lang="en-CA" sz="6000" b="1" dirty="0"/>
              <a:t>How can I implement sustainability into my life? </a:t>
            </a:r>
            <a:endParaRPr lang="en-US" sz="6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FF4F72-059B-0242-9726-AB7397E15D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75861"/>
            <a:ext cx="5495731" cy="549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18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7E5A5-8BD2-AF4A-8B47-4BE1D620E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16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Practices to implement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02AD-A906-D948-8DCE-00B524A219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244" y="2321721"/>
            <a:ext cx="2481943" cy="2481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62DDDB-694D-174C-B61A-69C13454F9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4721" y="2236702"/>
            <a:ext cx="2900219" cy="29002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1FC751-FA0C-4143-B536-7C524083B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912" y="2093888"/>
            <a:ext cx="3142388" cy="31423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691757-EA92-714D-840C-10ADFF0A15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1667" y="2093888"/>
            <a:ext cx="2794823" cy="322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74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4D37738-1A08-9F4E-9C1E-2ECF42A913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3747" y="1178090"/>
            <a:ext cx="4040199" cy="40588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A83490-0E91-AF47-A6E5-6CECD85F04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1014" y="2476294"/>
            <a:ext cx="4153752" cy="29827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C59FB8-B646-DA4B-8BC2-387226D0459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9875" y="1740419"/>
            <a:ext cx="3377162" cy="33771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A015E16-E625-AD4B-B10B-D4F32CCCE1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7551" y="1770149"/>
            <a:ext cx="1683435" cy="36888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08CE98A-F9E0-A047-A0F8-42A92AF4525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461241" y="2107969"/>
            <a:ext cx="2551691" cy="297194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936FD87-3593-644B-8FE1-BDE982B1EA1E}"/>
              </a:ext>
            </a:extLst>
          </p:cNvPr>
          <p:cNvSpPr txBox="1">
            <a:spLocks/>
          </p:cNvSpPr>
          <p:nvPr/>
        </p:nvSpPr>
        <p:spPr>
          <a:xfrm>
            <a:off x="838200" y="2961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Practices to implement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267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EF3152B-EDB0-124B-AC56-504D70043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790" y="14000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Practices to implement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493C4D-2C1F-7941-A184-8EF3F3AFA1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7288" y="2015412"/>
            <a:ext cx="4553182" cy="38716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E65E95F-64FA-704E-AF92-0D630F64EE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115" y="2015412"/>
            <a:ext cx="3871680" cy="38716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BFEAA5-D9A6-F04D-A070-EB6546F803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40" y="2015412"/>
            <a:ext cx="3287683" cy="387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45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EF3152B-EDB0-124B-AC56-504D70043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790" y="14000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Practices to implement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D179C2-8202-774F-8F1D-5A6E92D675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907" y="2012020"/>
            <a:ext cx="2533536" cy="362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5B2FBD-12D8-674D-9762-47264EBBF9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054" y="2012020"/>
            <a:ext cx="3106429" cy="36264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E9965B-BF33-E441-B609-B1E02591C6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6288" y="2012020"/>
            <a:ext cx="2434213" cy="36264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08B2CD-478B-6E44-A381-934BE2E5AE9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094" y="2012128"/>
            <a:ext cx="2417583" cy="36263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FABDAB-EC6C-DF48-A215-B6420B872858}"/>
              </a:ext>
            </a:extLst>
          </p:cNvPr>
          <p:cNvSpPr/>
          <p:nvPr/>
        </p:nvSpPr>
        <p:spPr>
          <a:xfrm>
            <a:off x="375427" y="5638502"/>
            <a:ext cx="70746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n-CA" u="sng" dirty="0">
                <a:solidFill>
                  <a:srgbClr val="1155CC"/>
                </a:solidFill>
                <a:latin typeface="Arial" panose="020B0604020202020204" pitchFamily="34" charset="0"/>
                <a:hlinkClick r:id="rId7"/>
              </a:rPr>
              <a:t>https://sweetsimplevegan.com/2019/04/tips-for-storing-produce/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195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EF3152B-EDB0-124B-AC56-504D70043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790" y="14000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Practices to implement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E66694-ABC2-8C49-860F-F29B565E8B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518" y="1857369"/>
            <a:ext cx="3449079" cy="34490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B93A18-1153-7A43-8F9F-DF533765C3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6078" y="1857369"/>
            <a:ext cx="4459844" cy="34490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2E93EBA-35DD-3849-B5DD-47C3DDDE57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7403" y="1857369"/>
            <a:ext cx="3312015" cy="344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47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EDD04-DD03-D64F-B9A5-7B26955DE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8435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Bonus: Save $$$!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B098B-77CD-FB49-92CD-E445AEF5E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088" y="1424370"/>
            <a:ext cx="8619821" cy="48823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C2C091-E4B7-9C41-86E2-9DC7A214C7FB}"/>
              </a:ext>
            </a:extLst>
          </p:cNvPr>
          <p:cNvSpPr/>
          <p:nvPr/>
        </p:nvSpPr>
        <p:spPr>
          <a:xfrm>
            <a:off x="283563" y="6250478"/>
            <a:ext cx="113637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u="sng" dirty="0">
                <a:solidFill>
                  <a:srgbClr val="1155CC"/>
                </a:solidFill>
                <a:latin typeface="Arial" panose="020B0604020202020204" pitchFamily="34" charset="0"/>
                <a:hlinkClick r:id="rId4"/>
              </a:rPr>
              <a:t>For more ideas: https://www.curbed.com/a/how-to-live-sustainably?fbclid=IwAR10kSWV9pQkSs0p04KVK3nt6RYWWINameVopdJ4siX9epMQe6EKaYNXvsw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144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AF1C7-C98C-AA4D-B731-A4DFEA012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is zero-waste?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027FB5-03C4-6A42-96DA-7D58007B8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16" y="961812"/>
            <a:ext cx="4832367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85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9CE2D-2B60-1148-8654-5BB574258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131298" cy="1106424"/>
          </a:xfrm>
        </p:spPr>
        <p:txBody>
          <a:bodyPr>
            <a:normAutofit/>
          </a:bodyPr>
          <a:lstStyle/>
          <a:p>
            <a:r>
              <a:rPr lang="en-US" sz="3600" dirty="0"/>
              <a:t>Who we are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FEFEF"/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3ECD8E-FEBA-CF41-87A8-EDAE977209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1316" y="1721922"/>
            <a:ext cx="3419856" cy="4520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10355-9A6C-F645-AC2A-9ABD535020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9991" y="1721922"/>
            <a:ext cx="3420596" cy="45205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DC89BE-1712-EB41-A586-9020C1B6623F}"/>
              </a:ext>
            </a:extLst>
          </p:cNvPr>
          <p:cNvSpPr/>
          <p:nvPr/>
        </p:nvSpPr>
        <p:spPr>
          <a:xfrm>
            <a:off x="10321173" y="1517904"/>
            <a:ext cx="1531522" cy="4986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681D22-A44C-5745-BB6E-ADDBDAA28686}"/>
              </a:ext>
            </a:extLst>
          </p:cNvPr>
          <p:cNvSpPr txBox="1"/>
          <p:nvPr/>
        </p:nvSpPr>
        <p:spPr>
          <a:xfrm>
            <a:off x="1739991" y="6272784"/>
            <a:ext cx="3420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Claire Honda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28690B-1460-ED48-866A-DFE661AEF4B0}"/>
              </a:ext>
            </a:extLst>
          </p:cNvPr>
          <p:cNvSpPr txBox="1"/>
          <p:nvPr/>
        </p:nvSpPr>
        <p:spPr>
          <a:xfrm>
            <a:off x="6965995" y="6270312"/>
            <a:ext cx="3420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Alex Chapleau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1DDCE2-60D6-9A44-99CB-30C7439E72ED}"/>
              </a:ext>
            </a:extLst>
          </p:cNvPr>
          <p:cNvSpPr/>
          <p:nvPr/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2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BCB55-F6EB-5D4C-A344-BAAB96C6A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is zero- waste?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F6A9C1-BF46-8F43-9C14-7D804F75B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16516" y="961812"/>
            <a:ext cx="4832367" cy="49309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762284-930D-9B4D-BAF8-80FE38AFBFCD}"/>
              </a:ext>
            </a:extLst>
          </p:cNvPr>
          <p:cNvSpPr/>
          <p:nvPr/>
        </p:nvSpPr>
        <p:spPr>
          <a:xfrm>
            <a:off x="6784258" y="961812"/>
            <a:ext cx="3264625" cy="51440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49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25E2F-863D-AE4F-AB25-76BEF6BB61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2266" y="643466"/>
            <a:ext cx="3457117" cy="5571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9711D3-B27C-8C4A-8BF5-2AF5B26E34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8850" y="643467"/>
            <a:ext cx="468464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23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A3FD9-DC0D-AC44-B5CD-5AACB6E36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784847"/>
            <a:ext cx="10509504" cy="11936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Transitioning to a minimal-waste lifestyle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195038-9D9E-704F-A1CE-0C62E45059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6184491" y="220250"/>
            <a:ext cx="5738492" cy="4081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D4C565-E862-954F-9A3E-E6DF9BD6ED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69017" y="220250"/>
            <a:ext cx="5738491" cy="40812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07A74D-4A99-D347-9773-9A9655B5DAA1}"/>
              </a:ext>
            </a:extLst>
          </p:cNvPr>
          <p:cNvSpPr txBox="1"/>
          <p:nvPr/>
        </p:nvSpPr>
        <p:spPr>
          <a:xfrm>
            <a:off x="1442197" y="4415515"/>
            <a:ext cx="3392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Bea Johnson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7CECD2-CCB2-E842-B674-86BE1FFCF9B7}"/>
              </a:ext>
            </a:extLst>
          </p:cNvPr>
          <p:cNvSpPr txBox="1"/>
          <p:nvPr/>
        </p:nvSpPr>
        <p:spPr>
          <a:xfrm>
            <a:off x="7357676" y="4384737"/>
            <a:ext cx="3392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Lauren Singer</a:t>
            </a:r>
          </a:p>
        </p:txBody>
      </p:sp>
    </p:spTree>
    <p:extLst>
      <p:ext uri="{BB962C8B-B14F-4D97-AF65-F5344CB8AC3E}">
        <p14:creationId xmlns:p14="http://schemas.microsoft.com/office/powerpoint/2010/main" val="284149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D7E8B-BBB3-B849-BB54-0FDA726A31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82" y="643467"/>
            <a:ext cx="4498635" cy="5571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23CC7A-F2AF-254E-A5F3-369D6B8AEE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865" y="2172229"/>
            <a:ext cx="5291667" cy="25135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39D7FBD-5BE2-CD4F-94D8-D0E2544E8EE6}"/>
              </a:ext>
            </a:extLst>
          </p:cNvPr>
          <p:cNvSpPr/>
          <p:nvPr/>
        </p:nvSpPr>
        <p:spPr>
          <a:xfrm>
            <a:off x="1814504" y="6343134"/>
            <a:ext cx="2949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5"/>
              </a:rPr>
              <a:t>https://zerowastehome.com/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5E0210-D7E5-1743-99CF-25E49A0F8ABA}"/>
              </a:ext>
            </a:extLst>
          </p:cNvPr>
          <p:cNvSpPr/>
          <p:nvPr/>
        </p:nvSpPr>
        <p:spPr>
          <a:xfrm>
            <a:off x="7468943" y="6343134"/>
            <a:ext cx="2908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6"/>
              </a:rPr>
              <a:t>http://trashisfortossers.com/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630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E9E8DD-7C8F-D844-BA01-C75E021E03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129"/>
            <a:ext cx="12192000" cy="66892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3FED12-EBB8-B043-8988-177B98DF5452}"/>
              </a:ext>
            </a:extLst>
          </p:cNvPr>
          <p:cNvSpPr/>
          <p:nvPr/>
        </p:nvSpPr>
        <p:spPr>
          <a:xfrm>
            <a:off x="0" y="1618734"/>
            <a:ext cx="3052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4"/>
              </a:rPr>
              <a:t>https://packagefreeshop.com/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775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A71A9-1929-FE43-AE19-EFC9F572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87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Zero-waste/bulk stores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92D94F-983D-8042-B442-D39E6DDA8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433"/>
            <a:ext cx="10515600" cy="1736379"/>
          </a:xfrm>
        </p:spPr>
        <p:txBody>
          <a:bodyPr>
            <a:normAutofit/>
          </a:bodyPr>
          <a:lstStyle/>
          <a:p>
            <a:r>
              <a:rPr lang="en-US" sz="3600" dirty="0"/>
              <a:t>Jean Talon market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6E1B98-0F74-0442-A25F-1D431D5EA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597" y="1825626"/>
            <a:ext cx="5249859" cy="46525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E94AFD-5EB8-934F-A95A-2837B25F61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588" y="2680596"/>
            <a:ext cx="5063412" cy="379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72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A71A9-1929-FE43-AE19-EFC9F572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87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Zero-waste/bulk stores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92D94F-983D-8042-B442-D39E6DDA8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433"/>
            <a:ext cx="10515600" cy="1736379"/>
          </a:xfrm>
        </p:spPr>
        <p:txBody>
          <a:bodyPr>
            <a:normAutofit/>
          </a:bodyPr>
          <a:lstStyle/>
          <a:p>
            <a:r>
              <a:rPr lang="en-US" sz="3600" dirty="0"/>
              <a:t>Milano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21F7BE-D6CA-1240-B2D0-BA346721E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662" y="1524433"/>
            <a:ext cx="5337260" cy="49033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1EE048-24BD-B349-B5DD-75D840AD44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85" y="2593910"/>
            <a:ext cx="5555215" cy="367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48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A71A9-1929-FE43-AE19-EFC9F572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87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Zero-waste/bulk stores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92D94F-983D-8042-B442-D39E6DDA8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433"/>
            <a:ext cx="10515600" cy="1736379"/>
          </a:xfrm>
        </p:spPr>
        <p:txBody>
          <a:bodyPr>
            <a:normAutofit/>
          </a:bodyPr>
          <a:lstStyle/>
          <a:p>
            <a:r>
              <a:rPr lang="en-US" sz="3600" dirty="0"/>
              <a:t>Anatol Spices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9704B-9F75-F944-AE70-12664564D1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521413"/>
            <a:ext cx="5040086" cy="3798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550E9A-2102-C04E-97AD-DD9ECB304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716" y="1524433"/>
            <a:ext cx="5486797" cy="482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89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A71A9-1929-FE43-AE19-EFC9F572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87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Zero-waste/bulk stores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92D94F-983D-8042-B442-D39E6DDA8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433"/>
            <a:ext cx="10515600" cy="1736379"/>
          </a:xfrm>
        </p:spPr>
        <p:txBody>
          <a:bodyPr>
            <a:normAutofit/>
          </a:bodyPr>
          <a:lstStyle/>
          <a:p>
            <a:r>
              <a:rPr lang="en-US" sz="3600" dirty="0" err="1"/>
              <a:t>Vrac</a:t>
            </a:r>
            <a:r>
              <a:rPr lang="en-US" sz="3600" dirty="0"/>
              <a:t> &amp; </a:t>
            </a:r>
            <a:r>
              <a:rPr lang="en-US" sz="3600" dirty="0" err="1"/>
              <a:t>Bocaux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2DFBBB-4995-6541-951B-5999F55AC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716" y="1524433"/>
            <a:ext cx="5606923" cy="49918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587D85-FCF8-1A4F-B844-CF1C703FD1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485" y="2582367"/>
            <a:ext cx="5257800" cy="373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83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A71A9-1929-FE43-AE19-EFC9F572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87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Zero-waste/bulk stores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92D94F-983D-8042-B442-D39E6DDA8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433"/>
            <a:ext cx="10515600" cy="1736379"/>
          </a:xfrm>
        </p:spPr>
        <p:txBody>
          <a:bodyPr>
            <a:normAutofit/>
          </a:bodyPr>
          <a:lstStyle/>
          <a:p>
            <a:r>
              <a:rPr lang="en-US" sz="3600" dirty="0"/>
              <a:t>Coop Coco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355E3A-D15C-444F-92CF-A903F5D7CE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527" y="2291357"/>
            <a:ext cx="4523533" cy="4040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295554-D5D4-8547-BF8E-EFA1008D9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24433"/>
            <a:ext cx="5660571" cy="498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41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57F72BCA-EE24-40BE-9ECA-E10C9BA55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57FD58-5391-9A45-B499-DFA28D80C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703" y="566928"/>
            <a:ext cx="4578337" cy="1161288"/>
          </a:xfrm>
        </p:spPr>
        <p:txBody>
          <a:bodyPr anchor="b">
            <a:normAutofit/>
          </a:bodyPr>
          <a:lstStyle/>
          <a:p>
            <a:r>
              <a:rPr lang="en-US" sz="3600"/>
              <a:t>What is Sustainability?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DE144D-754A-9040-AC41-D634764A9D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199" y="566928"/>
            <a:ext cx="5157216" cy="528523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D03F9-EA62-7940-B222-5CD9868A9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5704" y="2057400"/>
            <a:ext cx="4572000" cy="3776472"/>
          </a:xfrm>
        </p:spPr>
        <p:txBody>
          <a:bodyPr>
            <a:normAutofit/>
          </a:bodyPr>
          <a:lstStyle/>
          <a:p>
            <a:r>
              <a:rPr lang="en-US" sz="1800" dirty="0"/>
              <a:t>The ability to exist constantly </a:t>
            </a:r>
          </a:p>
          <a:p>
            <a:r>
              <a:rPr lang="en-US" sz="1800" dirty="0"/>
              <a:t>The capacity for the biosphere and human civilization to co-exist 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6B3C4597-DD46-4BFC-B999-C52879B95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6112341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632B59AC-0160-4F1D-934F-B7D8B6AE44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034272" y="3817404"/>
            <a:ext cx="54864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242918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A71A9-1929-FE43-AE19-EFC9F572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87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Zero-waste/bulk stores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92D94F-983D-8042-B442-D39E6DDA8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433"/>
            <a:ext cx="10515600" cy="1736379"/>
          </a:xfrm>
        </p:spPr>
        <p:txBody>
          <a:bodyPr>
            <a:normAutofit/>
          </a:bodyPr>
          <a:lstStyle/>
          <a:p>
            <a:r>
              <a:rPr lang="en-US" sz="3600" dirty="0"/>
              <a:t>Rachelle-</a:t>
            </a:r>
            <a:r>
              <a:rPr lang="en-US" sz="3600" dirty="0" err="1"/>
              <a:t>Béry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8796E5-224A-D14D-83F4-ECAF2E559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35495"/>
            <a:ext cx="5632705" cy="4730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7884A6-B5D4-1342-A0E2-0F5A4B0CB9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509846"/>
            <a:ext cx="4833781" cy="386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06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A71A9-1929-FE43-AE19-EFC9F572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87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Zero-waste/bulk stores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92D94F-983D-8042-B442-D39E6DDA8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433"/>
            <a:ext cx="10515600" cy="1736379"/>
          </a:xfrm>
        </p:spPr>
        <p:txBody>
          <a:bodyPr>
            <a:normAutofit/>
          </a:bodyPr>
          <a:lstStyle/>
          <a:p>
            <a:r>
              <a:rPr lang="en-US" sz="3600" dirty="0" err="1"/>
              <a:t>Méga</a:t>
            </a:r>
            <a:r>
              <a:rPr lang="en-US" sz="3600" dirty="0"/>
              <a:t> </a:t>
            </a:r>
            <a:r>
              <a:rPr lang="en-US" sz="3600" dirty="0" err="1"/>
              <a:t>Vrac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30FADA-255B-FE4F-AB78-C1122482F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899" y="1524433"/>
            <a:ext cx="5667337" cy="49037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2ADFD5-3E8A-6B43-8F4C-E3F0F0A97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83" y="2550466"/>
            <a:ext cx="5106280" cy="339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059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A71A9-1929-FE43-AE19-EFC9F572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87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Zero-waste/bulk stores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92D94F-983D-8042-B442-D39E6DDA8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433"/>
            <a:ext cx="10515600" cy="1736379"/>
          </a:xfrm>
        </p:spPr>
        <p:txBody>
          <a:bodyPr>
            <a:normAutofit/>
          </a:bodyPr>
          <a:lstStyle/>
          <a:p>
            <a:r>
              <a:rPr lang="en-US" sz="3600" dirty="0" err="1"/>
              <a:t>Fruiterie</a:t>
            </a:r>
            <a:r>
              <a:rPr lang="en-US" sz="3600" dirty="0"/>
              <a:t> du Quartier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860464-6AE3-8E4C-B3A0-1446D48EE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83" y="1570997"/>
            <a:ext cx="5549695" cy="48778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4FE77C-86E0-684A-A858-E2F4497BA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624" y="2567292"/>
            <a:ext cx="4815481" cy="380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358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A71A9-1929-FE43-AE19-EFC9F572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87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Zero-waste/bulk stores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92D94F-983D-8042-B442-D39E6DDA8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433"/>
            <a:ext cx="10515600" cy="1736379"/>
          </a:xfrm>
        </p:spPr>
        <p:txBody>
          <a:bodyPr>
            <a:normAutofit/>
          </a:bodyPr>
          <a:lstStyle/>
          <a:p>
            <a:r>
              <a:rPr lang="en-US" sz="3600" dirty="0"/>
              <a:t>Bulk Barn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B119C1-97AE-594A-9C40-A04FAFDD38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767028"/>
            <a:ext cx="5789355" cy="46524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9E8B64-300C-B546-AAD4-E295F41A16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23" y="2530163"/>
            <a:ext cx="5214501" cy="388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626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A71A9-1929-FE43-AE19-EFC9F572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87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Zero-waste/bulk stores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92D94F-983D-8042-B442-D39E6DDA8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433"/>
            <a:ext cx="10515600" cy="1736379"/>
          </a:xfrm>
        </p:spPr>
        <p:txBody>
          <a:bodyPr>
            <a:normAutofit/>
          </a:bodyPr>
          <a:lstStyle/>
          <a:p>
            <a:r>
              <a:rPr lang="en-US" sz="3600" dirty="0" err="1"/>
              <a:t>Frenco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261C1A-EDAD-7F42-B88E-7D9723EFFC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939" y="2463282"/>
            <a:ext cx="5274904" cy="39561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043B08-FF77-D541-8E6D-11AE87B82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310" y="1593975"/>
            <a:ext cx="5695992" cy="482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292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E8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0C7969-1F44-5642-BEBC-411DA0724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Recycling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56B6F-53C0-C94E-835E-6C6A7C684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516" y="961812"/>
            <a:ext cx="4832367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279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1E8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467737-81D4-2D4B-A78F-BDD8253B1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Recycling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648385-BCE5-6044-9D17-883F75B7A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516" y="961812"/>
            <a:ext cx="4832367" cy="49309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E6EAFD-E023-484C-A929-6B5CAC3D7216}"/>
              </a:ext>
            </a:extLst>
          </p:cNvPr>
          <p:cNvSpPr/>
          <p:nvPr/>
        </p:nvSpPr>
        <p:spPr>
          <a:xfrm>
            <a:off x="4955454" y="961812"/>
            <a:ext cx="2013557" cy="51440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966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7D9C811-575C-934A-87FA-9DE3EFDEF6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6307"/>
              </p:ext>
            </p:extLst>
          </p:nvPr>
        </p:nvGraphicFramePr>
        <p:xfrm>
          <a:off x="626946" y="385130"/>
          <a:ext cx="10948020" cy="601567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474010">
                  <a:extLst>
                    <a:ext uri="{9D8B030D-6E8A-4147-A177-3AD203B41FA5}">
                      <a16:colId xmlns:a16="http://schemas.microsoft.com/office/drawing/2014/main" val="3062835962"/>
                    </a:ext>
                  </a:extLst>
                </a:gridCol>
                <a:gridCol w="5474010">
                  <a:extLst>
                    <a:ext uri="{9D8B030D-6E8A-4147-A177-3AD203B41FA5}">
                      <a16:colId xmlns:a16="http://schemas.microsoft.com/office/drawing/2014/main" val="3473028583"/>
                    </a:ext>
                  </a:extLst>
                </a:gridCol>
              </a:tblGrid>
              <a:tr h="525292">
                <a:tc>
                  <a:txBody>
                    <a:bodyPr/>
                    <a:lstStyle/>
                    <a:p>
                      <a:r>
                        <a:rPr lang="en-US" sz="2400" dirty="0"/>
                        <a:t>Accepted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Refused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702516"/>
                  </a:ext>
                </a:extLst>
              </a:tr>
              <a:tr h="906668">
                <a:tc>
                  <a:txBody>
                    <a:bodyPr/>
                    <a:lstStyle/>
                    <a:p>
                      <a:r>
                        <a:rPr lang="en-US" sz="2400" dirty="0"/>
                        <a:t>Paper and cardboard (newspapers, boxes, magazines)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Soiled cardboard (pizza boxes)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7174631"/>
                  </a:ext>
                </a:extLst>
              </a:tr>
              <a:tr h="906668">
                <a:tc>
                  <a:txBody>
                    <a:bodyPr/>
                    <a:lstStyle/>
                    <a:p>
                      <a:r>
                        <a:rPr lang="en-US" sz="2400" dirty="0"/>
                        <a:t>Plastic (except No. 6)</a:t>
                      </a:r>
                    </a:p>
                    <a:p>
                      <a:r>
                        <a:rPr lang="en-US" sz="2400" dirty="0"/>
                        <a:t>- bags, containers, bottles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#6 plastic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929699"/>
                  </a:ext>
                </a:extLst>
              </a:tr>
              <a:tr h="525292">
                <a:tc>
                  <a:txBody>
                    <a:bodyPr/>
                    <a:lstStyle/>
                    <a:p>
                      <a:r>
                        <a:rPr lang="en-US" sz="2400" dirty="0"/>
                        <a:t>Metal (canned, aluminum)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Wax paper, paper towels, plastic wrap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837250"/>
                  </a:ext>
                </a:extLst>
              </a:tr>
              <a:tr h="525292">
                <a:tc>
                  <a:txBody>
                    <a:bodyPr/>
                    <a:lstStyle/>
                    <a:p>
                      <a:r>
                        <a:rPr lang="en-US" sz="2400" dirty="0"/>
                        <a:t>Glass (bottle, container)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Tube of toothpaste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858542"/>
                  </a:ext>
                </a:extLst>
              </a:tr>
              <a:tr h="525292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Saucepan, cake pan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3578934"/>
                  </a:ext>
                </a:extLst>
              </a:tr>
              <a:tr h="525292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Stickers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028299"/>
                  </a:ext>
                </a:extLst>
              </a:tr>
              <a:tr h="525292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Mirror, glass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624501"/>
                  </a:ext>
                </a:extLst>
              </a:tr>
              <a:tr h="525292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Garland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4664003"/>
                  </a:ext>
                </a:extLst>
              </a:tr>
              <a:tr h="525292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Cereal or chip bags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796481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00190E75-8B3F-864A-8D32-CE5048747C43}"/>
              </a:ext>
            </a:extLst>
          </p:cNvPr>
          <p:cNvSpPr/>
          <p:nvPr/>
        </p:nvSpPr>
        <p:spPr>
          <a:xfrm>
            <a:off x="1893757" y="6472870"/>
            <a:ext cx="9019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u="sng" dirty="0">
                <a:solidFill>
                  <a:srgbClr val="1155CC"/>
                </a:solidFill>
                <a:latin typeface="Arial" panose="020B0604020202020204" pitchFamily="34" charset="0"/>
                <a:hlinkClick r:id="rId3"/>
              </a:rPr>
              <a:t>https://servicesenligne2.ville.montreal.qc.ca/sel/infocollectes/?lang=en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8968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A8EE3EB-9D20-5E4D-8FE8-9078A424D0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875212"/>
              </p:ext>
            </p:extLst>
          </p:nvPr>
        </p:nvGraphicFramePr>
        <p:xfrm>
          <a:off x="365513" y="608148"/>
          <a:ext cx="11460974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7282">
                  <a:extLst>
                    <a:ext uri="{9D8B030D-6E8A-4147-A177-3AD203B41FA5}">
                      <a16:colId xmlns:a16="http://schemas.microsoft.com/office/drawing/2014/main" val="2451732518"/>
                    </a:ext>
                  </a:extLst>
                </a:gridCol>
                <a:gridCol w="1637282">
                  <a:extLst>
                    <a:ext uri="{9D8B030D-6E8A-4147-A177-3AD203B41FA5}">
                      <a16:colId xmlns:a16="http://schemas.microsoft.com/office/drawing/2014/main" val="523686902"/>
                    </a:ext>
                  </a:extLst>
                </a:gridCol>
                <a:gridCol w="1637282">
                  <a:extLst>
                    <a:ext uri="{9D8B030D-6E8A-4147-A177-3AD203B41FA5}">
                      <a16:colId xmlns:a16="http://schemas.microsoft.com/office/drawing/2014/main" val="1559589226"/>
                    </a:ext>
                  </a:extLst>
                </a:gridCol>
                <a:gridCol w="1637282">
                  <a:extLst>
                    <a:ext uri="{9D8B030D-6E8A-4147-A177-3AD203B41FA5}">
                      <a16:colId xmlns:a16="http://schemas.microsoft.com/office/drawing/2014/main" val="3232438003"/>
                    </a:ext>
                  </a:extLst>
                </a:gridCol>
                <a:gridCol w="1637282">
                  <a:extLst>
                    <a:ext uri="{9D8B030D-6E8A-4147-A177-3AD203B41FA5}">
                      <a16:colId xmlns:a16="http://schemas.microsoft.com/office/drawing/2014/main" val="2298430391"/>
                    </a:ext>
                  </a:extLst>
                </a:gridCol>
                <a:gridCol w="1637282">
                  <a:extLst>
                    <a:ext uri="{9D8B030D-6E8A-4147-A177-3AD203B41FA5}">
                      <a16:colId xmlns:a16="http://schemas.microsoft.com/office/drawing/2014/main" val="850673160"/>
                    </a:ext>
                  </a:extLst>
                </a:gridCol>
                <a:gridCol w="1637282">
                  <a:extLst>
                    <a:ext uri="{9D8B030D-6E8A-4147-A177-3AD203B41FA5}">
                      <a16:colId xmlns:a16="http://schemas.microsoft.com/office/drawing/2014/main" val="3140465399"/>
                    </a:ext>
                  </a:extLst>
                </a:gridCol>
              </a:tblGrid>
              <a:tr h="1488277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485947"/>
                  </a:ext>
                </a:extLst>
              </a:tr>
              <a:tr h="2943593">
                <a:tc>
                  <a:txBody>
                    <a:bodyPr/>
                    <a:lstStyle/>
                    <a:p>
                      <a:r>
                        <a:rPr lang="en-US" dirty="0"/>
                        <a:t>polyethylene terephthalate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soft drink bottles, mineral water, fruit juice container, cooking oil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high-density polyethylene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milk jugs, cleaning agents, laundry detergents, bleaching agents, shampoo bottles, washing and shower soaps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polyvinyl chloride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trays for sweets, fruit, plastic packing (bubble foil), clear food packaging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low-density polyethylene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crushed bottles, shopping bags, carpet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polypropylene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furniture, consumers, luggage, toys, bumpers, lining and external borders of cars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polystyrene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toys, hard packing, refrigerator trays, cosmetic bags, costume jewelry, CD cases, vending cups, take home containers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other plastics including acrylic, polycarbonate, </a:t>
                      </a:r>
                      <a:r>
                        <a:rPr lang="en-US" dirty="0" err="1"/>
                        <a:t>polyactic</a:t>
                      </a:r>
                      <a:r>
                        <a:rPr lang="en-US" dirty="0"/>
                        <a:t> fibers, nylon, fiberglass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842239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C20144C-BFF8-5744-85ED-3F6858687F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5054" y="745246"/>
            <a:ext cx="1405054" cy="17363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CF25A0-5247-BD4D-9A5D-3535712DB9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988" y="729704"/>
            <a:ext cx="1357856" cy="17674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991138-DD2F-D145-AF49-AA19924AC5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0556" y="729704"/>
            <a:ext cx="1382752" cy="17363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41B273-E7AF-8F46-A997-C741822ECB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7839" y="791876"/>
            <a:ext cx="1427356" cy="17052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2FF00C-BB52-A34A-8C26-C80AFC08D2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4600" y="745246"/>
            <a:ext cx="1322800" cy="17363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5067F-27BA-4D48-AB53-4EEBDAB0C6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0962" y="707039"/>
            <a:ext cx="1427357" cy="17363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B68A51-68F9-884D-ABA8-B25A3328B7D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7321" y="716940"/>
            <a:ext cx="1405054" cy="170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745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17517EF-BD4D-4055-BDB4-A322C5356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3309F6-D0B2-8F47-8378-B95FDE2C4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690" y="405575"/>
            <a:ext cx="6430414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App: ca va ou?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30604" y="1071836"/>
            <a:ext cx="102145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46A8A6-BF3D-2845-9E8B-D254320E5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58" y="2335409"/>
            <a:ext cx="11097349" cy="37176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D1693F-B058-FB45-A57D-A4465029D675}"/>
              </a:ext>
            </a:extLst>
          </p:cNvPr>
          <p:cNvSpPr/>
          <p:nvPr/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51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944A8A-758D-594B-BD96-5EC941AB2B25}"/>
              </a:ext>
            </a:extLst>
          </p:cNvPr>
          <p:cNvSpPr/>
          <p:nvPr/>
        </p:nvSpPr>
        <p:spPr>
          <a:xfrm>
            <a:off x="1364105" y="1754213"/>
            <a:ext cx="4272197" cy="307298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6766AC-DAB8-D140-AA41-7DB2F2A528B4}"/>
              </a:ext>
            </a:extLst>
          </p:cNvPr>
          <p:cNvSpPr/>
          <p:nvPr/>
        </p:nvSpPr>
        <p:spPr>
          <a:xfrm>
            <a:off x="6555700" y="1754212"/>
            <a:ext cx="4272197" cy="307298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D304C0-D859-9944-BE85-C5F8BF5800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292" y="4844685"/>
            <a:ext cx="3937416" cy="19687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0BC390-96B9-1849-A3F9-D4B383F7B5DB}"/>
              </a:ext>
            </a:extLst>
          </p:cNvPr>
          <p:cNvSpPr txBox="1"/>
          <p:nvPr/>
        </p:nvSpPr>
        <p:spPr>
          <a:xfrm>
            <a:off x="1364103" y="2932128"/>
            <a:ext cx="4272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Source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i.e. resource inputs from nature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AE8563-F784-8748-A104-5D42EED50132}"/>
              </a:ext>
            </a:extLst>
          </p:cNvPr>
          <p:cNvSpPr txBox="1"/>
          <p:nvPr/>
        </p:nvSpPr>
        <p:spPr>
          <a:xfrm>
            <a:off x="6555700" y="2784228"/>
            <a:ext cx="4272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Sink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i.e. waste outputs back into 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28016072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9E3FE-302B-484C-B0FB-034F70EAD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Sorting Centers in Montreal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0D498-F298-A34B-B59A-0C2375949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sz="1800" dirty="0"/>
              <a:t>7 eco-centers in Montreal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FD7726-AA7B-0E4B-8D8E-845A0126F6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0D7780-D78D-6547-9DD4-3C33E78E793F}"/>
              </a:ext>
            </a:extLst>
          </p:cNvPr>
          <p:cNvSpPr/>
          <p:nvPr/>
        </p:nvSpPr>
        <p:spPr>
          <a:xfrm>
            <a:off x="161180" y="6223819"/>
            <a:ext cx="46269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u="sng" dirty="0">
                <a:solidFill>
                  <a:srgbClr val="1155CC"/>
                </a:solidFill>
                <a:latin typeface="Arial" panose="020B0604020202020204" pitchFamily="34" charset="0"/>
                <a:hlinkClick r:id="rId4"/>
              </a:rPr>
              <a:t>http://ville.montreal.qc.ca/portal/page?_pageid=7237,75371938&amp;_dad=portal&amp;_schema=PORTAL</a:t>
            </a:r>
            <a:r>
              <a:rPr lang="en-CA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587607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F9357-EC09-A84F-B60E-F5C98DC9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772" y="4863716"/>
            <a:ext cx="10506456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Environmental Complex of Saint-Michel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EDFD83-1438-EC41-824F-562DD81DC7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5988656" cy="42929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E6E848-F8EE-EC44-A691-98BDEE3F05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3323" y="10"/>
            <a:ext cx="5988677" cy="429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969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082622D-AAF3-4897-8629-FC918530D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09332-29E7-0B4B-8AC6-BE9702B6F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641850"/>
            <a:ext cx="3611880" cy="1535865"/>
          </a:xfrm>
        </p:spPr>
        <p:txBody>
          <a:bodyPr>
            <a:normAutofit/>
          </a:bodyPr>
          <a:lstStyle/>
          <a:p>
            <a:r>
              <a:rPr lang="en-US" sz="3200"/>
              <a:t>Why do I have to clean my recycling?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8113" y="1405210"/>
            <a:ext cx="1463040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C3F43-7E2D-0B4B-B5E4-D28C8FA94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640" y="641850"/>
            <a:ext cx="6053160" cy="1535865"/>
          </a:xfrm>
        </p:spPr>
        <p:txBody>
          <a:bodyPr anchor="ctr">
            <a:normAutofit/>
          </a:bodyPr>
          <a:lstStyle/>
          <a:p>
            <a:r>
              <a:rPr lang="en-US" sz="1800"/>
              <a:t>Can spoil other recyclable materials </a:t>
            </a:r>
          </a:p>
          <a:p>
            <a:pPr lvl="1"/>
            <a:r>
              <a:rPr lang="en-US" sz="1800"/>
              <a:t>Remember: soiled cardboard isn’t recyclable! </a:t>
            </a:r>
          </a:p>
          <a:p>
            <a:r>
              <a:rPr lang="en-US" sz="1800"/>
              <a:t>Cleaning recyclable materials can be energy expensive and time-consuming for sorting centers to conduct on a large scale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4C94D7-EE26-B84F-83B5-38911D21D8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416" y="2731167"/>
            <a:ext cx="11167447" cy="34849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D69C37-79B8-7E42-8EB5-188243FBC279}"/>
              </a:ext>
            </a:extLst>
          </p:cNvPr>
          <p:cNvSpPr/>
          <p:nvPr/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848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957ED-2FE9-2944-97D2-08A9301FA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449" y="4445251"/>
            <a:ext cx="10901471" cy="1350712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/>
              <a:t>Composting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33EE5-DCFC-AF4C-A3C2-E4E0F530E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449" y="5795963"/>
            <a:ext cx="10901471" cy="56038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/>
              <a:t>~40% of garbage is food waste </a:t>
            </a:r>
          </a:p>
        </p:txBody>
      </p:sp>
      <p:sp>
        <p:nvSpPr>
          <p:cNvPr id="9" name="Rounded Rectangle 18">
            <a:extLst>
              <a:ext uri="{FF2B5EF4-FFF2-40B4-BE49-F238E27FC236}">
                <a16:creationId xmlns:a16="http://schemas.microsoft.com/office/drawing/2014/main" id="{283A93BD-A469-4D4C-8A1F-5668AE975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28565" y="503573"/>
            <a:ext cx="7134870" cy="359940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9BDD43-D050-D846-AF39-3F7628FB3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4432" y="666497"/>
            <a:ext cx="6803136" cy="327355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217939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27761AD-C16D-124A-9A13-AF080013E9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653870"/>
              </p:ext>
            </p:extLst>
          </p:nvPr>
        </p:nvGraphicFramePr>
        <p:xfrm>
          <a:off x="519813" y="363220"/>
          <a:ext cx="11152374" cy="61315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576187">
                  <a:extLst>
                    <a:ext uri="{9D8B030D-6E8A-4147-A177-3AD203B41FA5}">
                      <a16:colId xmlns:a16="http://schemas.microsoft.com/office/drawing/2014/main" val="3171049146"/>
                    </a:ext>
                  </a:extLst>
                </a:gridCol>
                <a:gridCol w="5576187">
                  <a:extLst>
                    <a:ext uri="{9D8B030D-6E8A-4147-A177-3AD203B41FA5}">
                      <a16:colId xmlns:a16="http://schemas.microsoft.com/office/drawing/2014/main" val="14904748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Accepted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Rejected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389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Raw, cooked or damaged food residues: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Fruits and vegetables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Nuts and bark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Pasta, bread, cereals, RICE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Biscuits, sweets, desserts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Meat, poultry, bones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Eggs and shells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Fish and bones, seafood and shells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Coffee grounds and filters, tea bags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Animal food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Spices and herbs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Domestic waste: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Liquids (soap, milk, juice, coffee, etc.)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Diapers and hygienic products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Fabrics, wood, cork, wax, hot ashes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Chewing gum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Litter and animal excrement</a:t>
                      </a:r>
                    </a:p>
                    <a:p>
                      <a:r>
                        <a:rPr lang="en-US" dirty="0"/>
                        <a:t>Other matters: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Paint and hazardous household waste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Polystyrene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Earth, rock, sand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Glass, crystal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Non-vegetable oils and fats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Batteries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874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Residues of soiled paper and cardboard: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Tissues, paper towels, napkins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Paper tablecloths, cardboard crockery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Soiled food packaging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Pizza boxes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Green residues: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Dead leaves, gardening residues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*these belong in the green waste collection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069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Other residues: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Hair and animal hair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Recyclable materials: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Metal, plastic, paper cardboard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546427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F8A53394-2D0E-3349-B92C-AC6A5C5751EF}"/>
              </a:ext>
            </a:extLst>
          </p:cNvPr>
          <p:cNvSpPr/>
          <p:nvPr/>
        </p:nvSpPr>
        <p:spPr>
          <a:xfrm>
            <a:off x="267324" y="6554262"/>
            <a:ext cx="11657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u="sng" dirty="0">
                <a:solidFill>
                  <a:srgbClr val="1155CC"/>
                </a:solidFill>
                <a:latin typeface="Arial" panose="020B0604020202020204" pitchFamily="34" charset="0"/>
                <a:hlinkClick r:id="rId3"/>
              </a:rPr>
              <a:t>http://ville.montreal.qc.ca/pls/portal/docs/PAGE/ARROND_MHM_FR/MEDIA/DOCUMENTS/AIDE-MEMOIRE_RESIDUS_ALIMENTAIRES_0.PDF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244488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A5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1254B-C136-564D-AE64-D615FF385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can I do if I don’t have a compost?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10B00E-ECC8-BB4C-BBD6-C36B633BE3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479" y="825414"/>
            <a:ext cx="7188199" cy="24978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6F5F50-C78D-4B49-9F11-D38A30298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217" y="3820655"/>
            <a:ext cx="381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775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A2C7C-F6E3-B34A-886A-71909B40B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Discount Compost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7D368-AB97-B04D-A39D-C143CDB5E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35726"/>
            <a:ext cx="10515599" cy="42062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http://ville.montreal.qc.ca/portal/page?_pageid=7237,75371897&amp;_dad=portal&amp;_schema=PORTAL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CFD793-D1D0-9C42-A489-3C64D017D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0397" y="1863801"/>
            <a:ext cx="8971204" cy="44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489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C1C62E-310E-884D-A7BD-314CD0FBD1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1A10F0-AA03-2B45-9E30-9BDB8FE79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57992"/>
            <a:ext cx="9144000" cy="9648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dirty="0"/>
              <a:t>Sustainability in the lab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887470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3EE443-5C54-C14F-BBC9-E1921F2DD1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7260" y="385146"/>
            <a:ext cx="6137480" cy="647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834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D138D-683E-F94E-9801-42AE35107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086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Sustainability in the lab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93156E-758B-C647-A24A-CEFE87525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996" y="2177482"/>
            <a:ext cx="2554400" cy="34005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B20451-B070-BD4C-B897-24D53C2D8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0949" y="2013164"/>
            <a:ext cx="4163627" cy="4163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9E891C-4987-3D41-89D8-0158CD12D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052" y="2213772"/>
            <a:ext cx="3496286" cy="349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35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56766AC-DAB8-D140-AA41-7DB2F2A528B4}"/>
              </a:ext>
            </a:extLst>
          </p:cNvPr>
          <p:cNvSpPr/>
          <p:nvPr/>
        </p:nvSpPr>
        <p:spPr>
          <a:xfrm>
            <a:off x="6555700" y="1514009"/>
            <a:ext cx="4272197" cy="307298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D304C0-D859-9944-BE85-C5F8BF5800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292" y="4949252"/>
            <a:ext cx="3937416" cy="19687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AE8563-F784-8748-A104-5D42EED50132}"/>
              </a:ext>
            </a:extLst>
          </p:cNvPr>
          <p:cNvSpPr txBox="1"/>
          <p:nvPr/>
        </p:nvSpPr>
        <p:spPr>
          <a:xfrm>
            <a:off x="6555700" y="2865834"/>
            <a:ext cx="427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Sink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60D9A2-4E84-1344-9E71-83A6D87BC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292" y="5258223"/>
            <a:ext cx="1968708" cy="8156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944A8A-758D-594B-BD96-5EC941AB2B25}"/>
              </a:ext>
            </a:extLst>
          </p:cNvPr>
          <p:cNvSpPr/>
          <p:nvPr/>
        </p:nvSpPr>
        <p:spPr>
          <a:xfrm>
            <a:off x="1364105" y="2263509"/>
            <a:ext cx="4272197" cy="307298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0BC390-96B9-1849-A3F9-D4B383F7B5DB}"/>
              </a:ext>
            </a:extLst>
          </p:cNvPr>
          <p:cNvSpPr txBox="1"/>
          <p:nvPr/>
        </p:nvSpPr>
        <p:spPr>
          <a:xfrm>
            <a:off x="1364103" y="3615333"/>
            <a:ext cx="4272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Source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7C6478-12CA-9041-BB79-0EFA51DAE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710" y="4612549"/>
            <a:ext cx="1777998" cy="888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22DFF41-4B0C-2547-A244-7C0BEB751D59}"/>
              </a:ext>
            </a:extLst>
          </p:cNvPr>
          <p:cNvSpPr/>
          <p:nvPr/>
        </p:nvSpPr>
        <p:spPr>
          <a:xfrm>
            <a:off x="5921115" y="5111646"/>
            <a:ext cx="1543987" cy="779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8FD529-B9F0-E840-A733-916F0FF1FBFD}"/>
              </a:ext>
            </a:extLst>
          </p:cNvPr>
          <p:cNvSpPr/>
          <p:nvPr/>
        </p:nvSpPr>
        <p:spPr>
          <a:xfrm>
            <a:off x="4851816" y="5781945"/>
            <a:ext cx="2388433" cy="255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49BD7B-AF23-2F46-A9E7-DAC72E8520D1}"/>
              </a:ext>
            </a:extLst>
          </p:cNvPr>
          <p:cNvCxnSpPr>
            <a:cxnSpLocks/>
          </p:cNvCxnSpPr>
          <p:nvPr/>
        </p:nvCxnSpPr>
        <p:spPr>
          <a:xfrm>
            <a:off x="7180289" y="5111646"/>
            <a:ext cx="0" cy="779488"/>
          </a:xfrm>
          <a:prstGeom prst="line">
            <a:avLst/>
          </a:prstGeom>
          <a:ln w="38100">
            <a:solidFill>
              <a:srgbClr val="AAAA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22B8F3-1D16-B540-8412-07C2216671D6}"/>
              </a:ext>
            </a:extLst>
          </p:cNvPr>
          <p:cNvCxnSpPr>
            <a:cxnSpLocks/>
          </p:cNvCxnSpPr>
          <p:nvPr/>
        </p:nvCxnSpPr>
        <p:spPr>
          <a:xfrm>
            <a:off x="5009214" y="5686585"/>
            <a:ext cx="0" cy="204549"/>
          </a:xfrm>
          <a:prstGeom prst="line">
            <a:avLst/>
          </a:prstGeom>
          <a:ln w="38100">
            <a:solidFill>
              <a:srgbClr val="AAAA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B9A1C66-F2B3-D64C-A821-D8EA9869AF9C}"/>
              </a:ext>
            </a:extLst>
          </p:cNvPr>
          <p:cNvCxnSpPr>
            <a:cxnSpLocks/>
            <a:endCxn id="10" idx="3"/>
          </p:cNvCxnSpPr>
          <p:nvPr/>
        </p:nvCxnSpPr>
        <p:spPr>
          <a:xfrm>
            <a:off x="5009214" y="5891134"/>
            <a:ext cx="2231035" cy="18694"/>
          </a:xfrm>
          <a:prstGeom prst="line">
            <a:avLst/>
          </a:prstGeom>
          <a:ln w="38100">
            <a:solidFill>
              <a:srgbClr val="AAAA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own Arrow 22">
            <a:extLst>
              <a:ext uri="{FF2B5EF4-FFF2-40B4-BE49-F238E27FC236}">
                <a16:creationId xmlns:a16="http://schemas.microsoft.com/office/drawing/2014/main" id="{CF23A2A9-49B4-C84C-9082-515FE0305475}"/>
              </a:ext>
            </a:extLst>
          </p:cNvPr>
          <p:cNvSpPr/>
          <p:nvPr/>
        </p:nvSpPr>
        <p:spPr>
          <a:xfrm>
            <a:off x="3185160" y="1136176"/>
            <a:ext cx="594360" cy="77724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8931D5C2-9188-F349-A069-625FDA62F521}"/>
              </a:ext>
            </a:extLst>
          </p:cNvPr>
          <p:cNvSpPr/>
          <p:nvPr/>
        </p:nvSpPr>
        <p:spPr>
          <a:xfrm rot="10800000">
            <a:off x="8394618" y="350794"/>
            <a:ext cx="594360" cy="77724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702D1E-7273-E347-B556-8054D6201882}"/>
              </a:ext>
            </a:extLst>
          </p:cNvPr>
          <p:cNvSpPr txBox="1"/>
          <p:nvPr/>
        </p:nvSpPr>
        <p:spPr>
          <a:xfrm>
            <a:off x="8747760" y="574548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337503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E298799-B9E3-044B-910B-BBD301263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46" y="1712138"/>
            <a:ext cx="3292943" cy="39641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3114AE-0C85-AF43-80E2-A6EAD8E132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09802" y="1605372"/>
            <a:ext cx="3964117" cy="39641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17187F-C7E9-D449-9955-346F6FE13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3919" y="2173814"/>
            <a:ext cx="4254845" cy="3040766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50B9D3EC-54FC-2840-856D-C876907358CC}"/>
              </a:ext>
            </a:extLst>
          </p:cNvPr>
          <p:cNvSpPr txBox="1">
            <a:spLocks/>
          </p:cNvSpPr>
          <p:nvPr/>
        </p:nvSpPr>
        <p:spPr>
          <a:xfrm>
            <a:off x="838199" y="2208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Sustainability in the 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2658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50B9D3EC-54FC-2840-856D-C876907358CC}"/>
              </a:ext>
            </a:extLst>
          </p:cNvPr>
          <p:cNvSpPr txBox="1">
            <a:spLocks/>
          </p:cNvSpPr>
          <p:nvPr/>
        </p:nvSpPr>
        <p:spPr>
          <a:xfrm>
            <a:off x="838199" y="2208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Sustainability in the lab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127C43-AB70-514E-B0F2-1E097F8BFA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65" y="2498154"/>
            <a:ext cx="3609832" cy="332169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F5546E7-9179-074F-81BE-11F83BEE0F1B}"/>
              </a:ext>
            </a:extLst>
          </p:cNvPr>
          <p:cNvSpPr txBox="1">
            <a:spLocks/>
          </p:cNvSpPr>
          <p:nvPr/>
        </p:nvSpPr>
        <p:spPr>
          <a:xfrm>
            <a:off x="765112" y="1546431"/>
            <a:ext cx="29803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Room 655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B9956C-3797-B54A-BDB7-AA3FEBBD15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2165" y="2415706"/>
            <a:ext cx="3232709" cy="34865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5EE3F7-E57E-F741-8E6F-2D8247D000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4874" y="1760429"/>
            <a:ext cx="4464699" cy="42081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D030BB-9054-0746-88F4-AF1034FC97FE}"/>
              </a:ext>
            </a:extLst>
          </p:cNvPr>
          <p:cNvSpPr/>
          <p:nvPr/>
        </p:nvSpPr>
        <p:spPr>
          <a:xfrm>
            <a:off x="217673" y="5848244"/>
            <a:ext cx="44021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6"/>
              </a:rPr>
              <a:t>https://docs.google.com/spreadsheets/d/1-gMl26kTXA7nNUXAodKd00JGNA8_cShDHhN9TjGZboY/edit#gid=0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4763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50B9D3EC-54FC-2840-856D-C876907358CC}"/>
              </a:ext>
            </a:extLst>
          </p:cNvPr>
          <p:cNvSpPr txBox="1">
            <a:spLocks/>
          </p:cNvSpPr>
          <p:nvPr/>
        </p:nvSpPr>
        <p:spPr>
          <a:xfrm>
            <a:off x="838199" y="2208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Sustainability in the lab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B0E88B-26E5-CE40-ADC1-4EF8C1BE3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28" y="1772815"/>
            <a:ext cx="3703617" cy="37036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1349B1-841D-F045-87B0-F9B2DBD44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417" y="2453909"/>
            <a:ext cx="7828143" cy="281491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C9A314C-2A79-E141-915F-42875E357739}"/>
              </a:ext>
            </a:extLst>
          </p:cNvPr>
          <p:cNvCxnSpPr>
            <a:cxnSpLocks/>
          </p:cNvCxnSpPr>
          <p:nvPr/>
        </p:nvCxnSpPr>
        <p:spPr>
          <a:xfrm flipH="1" flipV="1">
            <a:off x="7408507" y="4147138"/>
            <a:ext cx="2425958" cy="1693825"/>
          </a:xfrm>
          <a:prstGeom prst="straightConnector1">
            <a:avLst/>
          </a:prstGeom>
          <a:ln w="1079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84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50B9D3EC-54FC-2840-856D-C876907358CC}"/>
              </a:ext>
            </a:extLst>
          </p:cNvPr>
          <p:cNvSpPr txBox="1">
            <a:spLocks/>
          </p:cNvSpPr>
          <p:nvPr/>
        </p:nvSpPr>
        <p:spPr>
          <a:xfrm>
            <a:off x="838199" y="2208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Sustainability in the lab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A7A732-3EA3-7443-8DF5-5C92B8C9B3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503769" y="2241045"/>
            <a:ext cx="3509051" cy="2509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2961B9-0875-B84A-8F94-D00774BAB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6592" y="1713420"/>
            <a:ext cx="2704452" cy="41687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5F8C2C-5DC5-B74D-8EDB-055D981869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680" y="1741036"/>
            <a:ext cx="2520911" cy="35539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7BF9CA-B86F-6E43-8669-A8D1368E7FE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1134" y="2490447"/>
            <a:ext cx="3156932" cy="28045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BEEF18-8180-A741-9AC5-3066CCB6EDE5}"/>
              </a:ext>
            </a:extLst>
          </p:cNvPr>
          <p:cNvSpPr/>
          <p:nvPr/>
        </p:nvSpPr>
        <p:spPr>
          <a:xfrm>
            <a:off x="5553457" y="5587485"/>
            <a:ext cx="3380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>
                <a:hlinkClick r:id="rId7"/>
              </a:rPr>
              <a:t>https://drive.google.com/file/d/1K4JdgDkSPIdseMjcvC9wXjrKoFh5l1YY/view</a:t>
            </a:r>
            <a:endParaRPr lang="en-US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2AB1E1-1A32-3842-8F8C-9EEFC637F42A}"/>
              </a:ext>
            </a:extLst>
          </p:cNvPr>
          <p:cNvSpPr/>
          <p:nvPr/>
        </p:nvSpPr>
        <p:spPr>
          <a:xfrm>
            <a:off x="9251031" y="5464373"/>
            <a:ext cx="2516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>
                <a:hlinkClick r:id="rId8"/>
              </a:rPr>
              <a:t>https://www.amazon.ca/dp/B0061OUSWO/ref=ca_xb_dp_go_web_gl_biss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750036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1E2149-3F85-164C-8CDD-017CAB68E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090" y="281951"/>
            <a:ext cx="6203820" cy="65760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0DF18-917D-FB46-BEAE-0E4120350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772" y="5913356"/>
            <a:ext cx="7913914" cy="18892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467744"/>
                </a:solidFill>
              </a:rPr>
              <a:t>Kahoot time </a:t>
            </a:r>
            <a:r>
              <a:rPr lang="en-US" sz="3600" dirty="0">
                <a:solidFill>
                  <a:srgbClr val="467744"/>
                </a:solidFill>
                <a:sym typeface="Wingdings" pitchFamily="2" charset="2"/>
              </a:rPr>
              <a:t></a:t>
            </a:r>
            <a:r>
              <a:rPr lang="en-US" sz="3600" dirty="0">
                <a:solidFill>
                  <a:srgbClr val="467744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1047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6F1A-8839-F549-A2FF-F9D635567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“Being sustainable makes sense” - Anonymous</a:t>
            </a:r>
          </a:p>
        </p:txBody>
      </p:sp>
      <p:pic>
        <p:nvPicPr>
          <p:cNvPr id="6" name="Graphic 5" descr="Sustainability">
            <a:extLst>
              <a:ext uri="{FF2B5EF4-FFF2-40B4-BE49-F238E27FC236}">
                <a16:creationId xmlns:a16="http://schemas.microsoft.com/office/drawing/2014/main" id="{0EE02540-9840-4F11-B768-4E679DE34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5626" y="1863801"/>
            <a:ext cx="4440746" cy="44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45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DA9F55-FAEA-9E4F-8EC9-902ABE564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Ecological Footprint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0F7158-CD0D-8747-9428-C6DF0757C0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4356" y="789840"/>
            <a:ext cx="6408836" cy="512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6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831389-9139-E94B-A95F-9C9DDFE830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F4FEEC-D889-FB40-B31C-E8A3065FE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081" y="4666938"/>
            <a:ext cx="5021782" cy="150993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#</a:t>
            </a:r>
            <a:r>
              <a:rPr lang="en-US" sz="4000" dirty="0" err="1">
                <a:solidFill>
                  <a:srgbClr val="000000"/>
                </a:solidFill>
              </a:rPr>
              <a:t>movethedate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DF54E5-85B3-E543-8EA7-3C56687C8627}"/>
              </a:ext>
            </a:extLst>
          </p:cNvPr>
          <p:cNvSpPr txBox="1"/>
          <p:nvPr/>
        </p:nvSpPr>
        <p:spPr>
          <a:xfrm>
            <a:off x="4359081" y="6332768"/>
            <a:ext cx="328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hlinkClick r:id="rId5"/>
              </a:rPr>
              <a:t>https://www.overshootday.org/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82BE00-0636-1C46-B323-341E4BB6AA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638" y="0"/>
            <a:ext cx="8414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176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1032</Words>
  <Application>Microsoft Macintosh PowerPoint</Application>
  <PresentationFormat>Widescreen</PresentationFormat>
  <Paragraphs>219</Paragraphs>
  <Slides>54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Arial</vt:lpstr>
      <vt:lpstr>Calibri</vt:lpstr>
      <vt:lpstr>Calibri Light</vt:lpstr>
      <vt:lpstr>Office Theme</vt:lpstr>
      <vt:lpstr>PowerPoint Presentation</vt:lpstr>
      <vt:lpstr>Who we are </vt:lpstr>
      <vt:lpstr>What is Sustainability? </vt:lpstr>
      <vt:lpstr>PowerPoint Presentation</vt:lpstr>
      <vt:lpstr>PowerPoint Presentation</vt:lpstr>
      <vt:lpstr>“Being sustainable makes sense” - Anonymous</vt:lpstr>
      <vt:lpstr>Ecological Footprint</vt:lpstr>
      <vt:lpstr>#movethedate</vt:lpstr>
      <vt:lpstr>PowerPoint Presentation</vt:lpstr>
      <vt:lpstr>PowerPoint Presentation</vt:lpstr>
      <vt:lpstr>PowerPoint Presentation</vt:lpstr>
      <vt:lpstr>How can I implement sustainability into my life? </vt:lpstr>
      <vt:lpstr>Practices to implement</vt:lpstr>
      <vt:lpstr>PowerPoint Presentation</vt:lpstr>
      <vt:lpstr>Practices to implement</vt:lpstr>
      <vt:lpstr>Practices to implement</vt:lpstr>
      <vt:lpstr>Practices to implement</vt:lpstr>
      <vt:lpstr>Bonus: Save $$$!</vt:lpstr>
      <vt:lpstr>What is zero-waste? </vt:lpstr>
      <vt:lpstr>What is zero- waste? </vt:lpstr>
      <vt:lpstr>PowerPoint Presentation</vt:lpstr>
      <vt:lpstr>Transitioning to a minimal-waste lifestyle</vt:lpstr>
      <vt:lpstr>PowerPoint Presentation</vt:lpstr>
      <vt:lpstr>PowerPoint Presentation</vt:lpstr>
      <vt:lpstr>Zero-waste/bulk stores</vt:lpstr>
      <vt:lpstr>Zero-waste/bulk stores</vt:lpstr>
      <vt:lpstr>Zero-waste/bulk stores</vt:lpstr>
      <vt:lpstr>Zero-waste/bulk stores</vt:lpstr>
      <vt:lpstr>Zero-waste/bulk stores</vt:lpstr>
      <vt:lpstr>Zero-waste/bulk stores</vt:lpstr>
      <vt:lpstr>Zero-waste/bulk stores</vt:lpstr>
      <vt:lpstr>Zero-waste/bulk stores</vt:lpstr>
      <vt:lpstr>Zero-waste/bulk stores</vt:lpstr>
      <vt:lpstr>Zero-waste/bulk stores</vt:lpstr>
      <vt:lpstr>Recycling</vt:lpstr>
      <vt:lpstr>Recycling</vt:lpstr>
      <vt:lpstr>PowerPoint Presentation</vt:lpstr>
      <vt:lpstr>PowerPoint Presentation</vt:lpstr>
      <vt:lpstr>App: ca va ou? </vt:lpstr>
      <vt:lpstr>Sorting Centers in Montreal </vt:lpstr>
      <vt:lpstr>Environmental Complex of Saint-Michel</vt:lpstr>
      <vt:lpstr>Why do I have to clean my recycling? </vt:lpstr>
      <vt:lpstr>Composting</vt:lpstr>
      <vt:lpstr>PowerPoint Presentation</vt:lpstr>
      <vt:lpstr>What can I do if I don’t have a compost?</vt:lpstr>
      <vt:lpstr>Discount Compost</vt:lpstr>
      <vt:lpstr>Sustainability in the lab</vt:lpstr>
      <vt:lpstr>PowerPoint Presentation</vt:lpstr>
      <vt:lpstr>Sustainability in the lab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Chapleau</dc:creator>
  <cp:lastModifiedBy>Harriet Yan</cp:lastModifiedBy>
  <cp:revision>11</cp:revision>
  <dcterms:created xsi:type="dcterms:W3CDTF">2019-11-19T02:23:48Z</dcterms:created>
  <dcterms:modified xsi:type="dcterms:W3CDTF">2020-01-16T19:51:16Z</dcterms:modified>
</cp:coreProperties>
</file>